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5" r:id="rId5"/>
    <p:sldId id="263" r:id="rId6"/>
    <p:sldId id="264" r:id="rId7"/>
    <p:sldId id="266" r:id="rId8"/>
    <p:sldId id="268" r:id="rId9"/>
    <p:sldId id="267" r:id="rId10"/>
    <p:sldId id="260" r:id="rId11"/>
    <p:sldId id="261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427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696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36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731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648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53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57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491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70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862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55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AF539-2E5F-4482-A5E9-AB969C145804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DF11C-77FC-4B5D-BE3D-00E89561CD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4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5.png"/><Relationship Id="rId7" Type="http://schemas.openxmlformats.org/officeDocument/2006/relationships/image" Target="../media/image43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0.png"/><Relationship Id="rId3" Type="http://schemas.openxmlformats.org/officeDocument/2006/relationships/image" Target="../media/image46.png"/><Relationship Id="rId7" Type="http://schemas.openxmlformats.org/officeDocument/2006/relationships/image" Target="../media/image4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9.png"/><Relationship Id="rId7" Type="http://schemas.openxmlformats.org/officeDocument/2006/relationships/image" Target="../media/image5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52.png"/><Relationship Id="rId7" Type="http://schemas.openxmlformats.org/officeDocument/2006/relationships/image" Target="../media/image5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3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46.png"/><Relationship Id="rId7" Type="http://schemas.openxmlformats.org/officeDocument/2006/relationships/image" Target="../media/image3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6.png"/><Relationship Id="rId7" Type="http://schemas.openxmlformats.org/officeDocument/2006/relationships/image" Target="../media/image58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49.png"/><Relationship Id="rId7" Type="http://schemas.openxmlformats.org/officeDocument/2006/relationships/image" Target="../media/image43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61.png"/><Relationship Id="rId7" Type="http://schemas.openxmlformats.org/officeDocument/2006/relationships/image" Target="../media/image62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png"/><Relationship Id="rId18" Type="http://schemas.openxmlformats.org/officeDocument/2006/relationships/image" Target="../media/image6.png"/><Relationship Id="rId12" Type="http://schemas.openxmlformats.org/officeDocument/2006/relationships/image" Target="../media/image9.png"/><Relationship Id="rId17" Type="http://schemas.openxmlformats.org/officeDocument/2006/relationships/image" Target="../media/image5.png"/><Relationship Id="rId2" Type="http://schemas.openxmlformats.org/officeDocument/2006/relationships/image" Target="../media/image8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6" Type="http://schemas.openxmlformats.org/officeDocument/2006/relationships/image" Target="../media/image11.png"/><Relationship Id="rId15" Type="http://schemas.openxmlformats.org/officeDocument/2006/relationships/image" Target="../media/image3.png"/><Relationship Id="rId10" Type="http://schemas.openxmlformats.org/officeDocument/2006/relationships/image" Target="../media/image16.pn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20.png"/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12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5.png"/><Relationship Id="rId5" Type="http://schemas.openxmlformats.org/officeDocument/2006/relationships/image" Target="../media/image15.png"/><Relationship Id="rId10" Type="http://schemas.openxmlformats.org/officeDocument/2006/relationships/image" Target="../media/image4.png"/><Relationship Id="rId4" Type="http://schemas.openxmlformats.org/officeDocument/2006/relationships/image" Target="../media/image14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.png"/><Relationship Id="rId18" Type="http://schemas.openxmlformats.org/officeDocument/2006/relationships/image" Target="../media/image6.png"/><Relationship Id="rId12" Type="http://schemas.openxmlformats.org/officeDocument/2006/relationships/image" Target="../media/image27.png"/><Relationship Id="rId17" Type="http://schemas.openxmlformats.org/officeDocument/2006/relationships/image" Target="../media/image5.png"/><Relationship Id="rId2" Type="http://schemas.openxmlformats.org/officeDocument/2006/relationships/image" Target="../media/image25.png"/><Relationship Id="rId16" Type="http://schemas.openxmlformats.org/officeDocument/2006/relationships/image" Target="../media/image4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1.png"/><Relationship Id="rId6" Type="http://schemas.openxmlformats.org/officeDocument/2006/relationships/image" Target="../media/image11.png"/><Relationship Id="rId15" Type="http://schemas.openxmlformats.org/officeDocument/2006/relationships/image" Target="../media/image3.png"/><Relationship Id="rId10" Type="http://schemas.openxmlformats.org/officeDocument/2006/relationships/image" Target="../media/image26.png"/><Relationship Id="rId19" Type="http://schemas.openxmlformats.org/officeDocument/2006/relationships/image" Target="../media/image20.png"/><Relationship Id="rId1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.png"/><Relationship Id="rId3" Type="http://schemas.openxmlformats.org/officeDocument/2006/relationships/image" Target="../media/image31.png"/><Relationship Id="rId12" Type="http://schemas.openxmlformats.org/officeDocument/2006/relationships/image" Target="../media/image29.png"/><Relationship Id="rId2" Type="http://schemas.openxmlformats.org/officeDocument/2006/relationships/image" Target="../media/image24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3.png"/><Relationship Id="rId6" Type="http://schemas.openxmlformats.org/officeDocument/2006/relationships/image" Target="../media/image11.png"/><Relationship Id="rId15" Type="http://schemas.openxmlformats.org/officeDocument/2006/relationships/image" Target="../media/image5.png"/><Relationship Id="rId4" Type="http://schemas.openxmlformats.org/officeDocument/2006/relationships/image" Target="../media/image22.png"/><Relationship Id="rId1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2130425"/>
            <a:ext cx="8153400" cy="1470025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Triangle Tan Product and Sum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30366"/>
          </a:xfrm>
        </p:spPr>
        <p:txBody>
          <a:bodyPr>
            <a:normAutofit/>
          </a:bodyPr>
          <a:lstStyle/>
          <a:p>
            <a:r>
              <a:rPr lang="en-GB" dirty="0"/>
              <a:t>Inspired by a problem in</a:t>
            </a:r>
          </a:p>
          <a:p>
            <a:r>
              <a:rPr lang="en-GB" dirty="0"/>
              <a:t> “Introducing Pure Mathematics” (Smedley and Wiseman, 2</a:t>
            </a:r>
            <a:r>
              <a:rPr lang="en-GB" baseline="30000" dirty="0"/>
              <a:t>nd</a:t>
            </a:r>
            <a:r>
              <a:rPr lang="en-GB" dirty="0"/>
              <a:t> edition) Ex 15A Q23, p363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033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51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960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61347" y="2310603"/>
            <a:ext cx="5830812" cy="4144954"/>
            <a:chOff x="3274437" y="2736285"/>
            <a:chExt cx="5830812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74437" y="2736285"/>
              <a:ext cx="5534494" cy="4144954"/>
              <a:chOff x="3274437" y="2736285"/>
              <a:chExt cx="5534494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74437" y="2736285"/>
                <a:ext cx="5534494" cy="4144954"/>
                <a:chOff x="3925622" y="2105880"/>
                <a:chExt cx="5534494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6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164543" y="4350344"/>
                    <a:ext cx="65594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7.5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64543" y="4350344"/>
                    <a:ext cx="655949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3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361702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61347" y="2310603"/>
            <a:ext cx="5830812" cy="4144954"/>
            <a:chOff x="3274437" y="2736285"/>
            <a:chExt cx="5830812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74437" y="2736285"/>
              <a:ext cx="5534494" cy="4144954"/>
              <a:chOff x="3274437" y="2736285"/>
              <a:chExt cx="5534494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74437" y="2736285"/>
                <a:ext cx="5534494" cy="4144954"/>
                <a:chOff x="3925622" y="2105880"/>
                <a:chExt cx="5534494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8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10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173967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61347" y="2310603"/>
            <a:ext cx="5830812" cy="4144954"/>
            <a:chOff x="3274437" y="2736285"/>
            <a:chExt cx="5830812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74437" y="2736285"/>
              <a:ext cx="5534494" cy="4144954"/>
              <a:chOff x="3274437" y="2736285"/>
              <a:chExt cx="5534494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74437" y="2736285"/>
                <a:ext cx="5534494" cy="4144954"/>
                <a:chOff x="3925622" y="2105880"/>
                <a:chExt cx="5534494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10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038415" y="4350344"/>
                    <a:ext cx="82586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12.5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38415" y="4350344"/>
                    <a:ext cx="825867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5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344846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77113" y="2310603"/>
            <a:ext cx="5815046" cy="4144954"/>
            <a:chOff x="3290203" y="2736285"/>
            <a:chExt cx="5815046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90203" y="2736285"/>
              <a:ext cx="5518728" cy="4144954"/>
              <a:chOff x="3290203" y="2736285"/>
              <a:chExt cx="5518728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90203" y="2736285"/>
                <a:ext cx="5518728" cy="4144954"/>
                <a:chOff x="3941388" y="2105880"/>
                <a:chExt cx="5518728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353735" y="4350344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6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53735" y="4350344"/>
                    <a:ext cx="423514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2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153086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77113" y="2310603"/>
            <a:ext cx="5815046" cy="4160720"/>
            <a:chOff x="3290203" y="2736285"/>
            <a:chExt cx="5815046" cy="4160720"/>
          </a:xfrm>
        </p:grpSpPr>
        <p:grpSp>
          <p:nvGrpSpPr>
            <p:cNvPr id="5" name="Group 4"/>
            <p:cNvGrpSpPr/>
            <p:nvPr/>
          </p:nvGrpSpPr>
          <p:grpSpPr>
            <a:xfrm>
              <a:off x="3290203" y="2736285"/>
              <a:ext cx="5518728" cy="4160720"/>
              <a:chOff x="3290203" y="2736285"/>
              <a:chExt cx="5518728" cy="4160720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90203" y="2736285"/>
                <a:ext cx="5518728" cy="4160720"/>
                <a:chOff x="3941388" y="2105880"/>
                <a:chExt cx="5518728" cy="4160720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41388" y="5804935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41388" y="5804935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7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164543" y="4350344"/>
                    <a:ext cx="65594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8.5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64543" y="4350344"/>
                    <a:ext cx="655949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3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353131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61347" y="2310603"/>
            <a:ext cx="5830812" cy="4129188"/>
            <a:chOff x="3274437" y="2736285"/>
            <a:chExt cx="5830812" cy="4129188"/>
          </a:xfrm>
        </p:grpSpPr>
        <p:grpSp>
          <p:nvGrpSpPr>
            <p:cNvPr id="5" name="Group 4"/>
            <p:cNvGrpSpPr/>
            <p:nvPr/>
          </p:nvGrpSpPr>
          <p:grpSpPr>
            <a:xfrm>
              <a:off x="3274437" y="2736285"/>
              <a:ext cx="5534494" cy="4129188"/>
              <a:chOff x="3274437" y="2736285"/>
              <a:chExt cx="5534494" cy="4129188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74437" y="2736285"/>
                <a:ext cx="5534494" cy="4129188"/>
                <a:chOff x="3925622" y="2105880"/>
                <a:chExt cx="5534494" cy="4129188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25622" y="5773403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25622" y="5773403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7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385267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8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85267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2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234252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61347" y="2310603"/>
            <a:ext cx="5830812" cy="4144954"/>
            <a:chOff x="3274437" y="2736285"/>
            <a:chExt cx="5830812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74437" y="2736285"/>
              <a:ext cx="5534494" cy="4144954"/>
              <a:chOff x="3274437" y="2736285"/>
              <a:chExt cx="5534494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74437" y="2736285"/>
                <a:ext cx="5534494" cy="4144954"/>
                <a:chOff x="3925622" y="2105880"/>
                <a:chExt cx="5534494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25622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8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164543" y="4350344"/>
                    <a:ext cx="65594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9.5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64543" y="4350344"/>
                    <a:ext cx="655949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3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244173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77113" y="2310603"/>
            <a:ext cx="5815046" cy="4144954"/>
            <a:chOff x="3290203" y="2736285"/>
            <a:chExt cx="5815046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90203" y="2736285"/>
              <a:ext cx="5518728" cy="4144954"/>
              <a:chOff x="3290203" y="2736285"/>
              <a:chExt cx="5518728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90203" y="2736285"/>
                <a:ext cx="5518728" cy="4144954"/>
                <a:chOff x="3941388" y="2105880"/>
                <a:chExt cx="5518728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3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337969" y="4350344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37969" y="4350344"/>
                    <a:ext cx="423514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2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309748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D83059-0F9F-41A8-917E-68E6A9B237A1}"/>
              </a:ext>
            </a:extLst>
          </p:cNvPr>
          <p:cNvSpPr/>
          <p:nvPr/>
        </p:nvSpPr>
        <p:spPr>
          <a:xfrm>
            <a:off x="0" y="0"/>
            <a:ext cx="9105249" cy="6865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96961" y="1476668"/>
                <a:ext cx="7215630" cy="7071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Find the ratio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28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28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961" y="1476668"/>
                <a:ext cx="7215630" cy="707117"/>
              </a:xfrm>
              <a:prstGeom prst="rect">
                <a:avLst/>
              </a:prstGeom>
              <a:blipFill rotWithShape="1">
                <a:blip r:embed="rId2"/>
                <a:stretch>
                  <a:fillRect l="-9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3290203" y="2736285"/>
            <a:ext cx="5518728" cy="4144954"/>
            <a:chOff x="3290203" y="2736285"/>
            <a:chExt cx="5518728" cy="4144954"/>
          </a:xfrm>
        </p:grpSpPr>
        <p:grpSp>
          <p:nvGrpSpPr>
            <p:cNvPr id="14" name="Group 13"/>
            <p:cNvGrpSpPr/>
            <p:nvPr/>
          </p:nvGrpSpPr>
          <p:grpSpPr>
            <a:xfrm>
              <a:off x="3290203" y="2736285"/>
              <a:ext cx="5518728" cy="4144954"/>
              <a:chOff x="3941388" y="2105880"/>
              <a:chExt cx="5518728" cy="4144954"/>
            </a:xfrm>
          </p:grpSpPr>
          <p:sp>
            <p:nvSpPr>
              <p:cNvPr id="15" name="Isosceles Triangle 14"/>
              <p:cNvSpPr/>
              <p:nvPr/>
            </p:nvSpPr>
            <p:spPr>
              <a:xfrm rot="8205921">
                <a:off x="4397928" y="4041461"/>
                <a:ext cx="5062188" cy="2046300"/>
              </a:xfrm>
              <a:prstGeom prst="triangle">
                <a:avLst>
                  <a:gd name="adj" fmla="val 3233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3941388" y="5789169"/>
                    <a:ext cx="45217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𝐴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1388" y="5789169"/>
                    <a:ext cx="452175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𝐶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𝐵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TextBox 5"/>
          <p:cNvSpPr txBox="1"/>
          <p:nvPr/>
        </p:nvSpPr>
        <p:spPr>
          <a:xfrm>
            <a:off x="7492307" y="635801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362157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77113" y="2310603"/>
            <a:ext cx="5815046" cy="4144954"/>
            <a:chOff x="3290203" y="2736285"/>
            <a:chExt cx="5815046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90203" y="2736285"/>
              <a:ext cx="5518728" cy="4144954"/>
              <a:chOff x="3290203" y="2736285"/>
              <a:chExt cx="5518728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90203" y="2736285"/>
                <a:ext cx="5518728" cy="4144954"/>
                <a:chOff x="3941388" y="2105880"/>
                <a:chExt cx="5518728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6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385267" y="4350344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7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85267" y="4350344"/>
                    <a:ext cx="423514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2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68379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77113" y="2310603"/>
            <a:ext cx="5815046" cy="4144954"/>
            <a:chOff x="3290203" y="2736285"/>
            <a:chExt cx="5815046" cy="4144954"/>
          </a:xfrm>
        </p:grpSpPr>
        <p:grpSp>
          <p:nvGrpSpPr>
            <p:cNvPr id="5" name="Group 4"/>
            <p:cNvGrpSpPr/>
            <p:nvPr/>
          </p:nvGrpSpPr>
          <p:grpSpPr>
            <a:xfrm>
              <a:off x="3290203" y="2736285"/>
              <a:ext cx="5518728" cy="4144954"/>
              <a:chOff x="3290203" y="2736285"/>
              <a:chExt cx="5518728" cy="414495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90203" y="2736285"/>
                <a:ext cx="5518728" cy="4144954"/>
                <a:chOff x="3941388" y="2105880"/>
                <a:chExt cx="5518728" cy="4144954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41388" y="5789169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9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42351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11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183653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77113" y="2310603"/>
            <a:ext cx="5815046" cy="4160720"/>
            <a:chOff x="3290203" y="2736285"/>
            <a:chExt cx="5815046" cy="4160720"/>
          </a:xfrm>
        </p:grpSpPr>
        <p:grpSp>
          <p:nvGrpSpPr>
            <p:cNvPr id="5" name="Group 4"/>
            <p:cNvGrpSpPr/>
            <p:nvPr/>
          </p:nvGrpSpPr>
          <p:grpSpPr>
            <a:xfrm>
              <a:off x="3290203" y="2736285"/>
              <a:ext cx="5518728" cy="4160720"/>
              <a:chOff x="3290203" y="2736285"/>
              <a:chExt cx="5518728" cy="4160720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90203" y="2736285"/>
                <a:ext cx="5518728" cy="4160720"/>
                <a:chOff x="3941388" y="2105880"/>
                <a:chExt cx="5518728" cy="4160720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941388" y="5804935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41388" y="5804935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10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12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403731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ratio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  <m:r>
                          <a:rPr lang="en-GB" sz="32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for the triangle shown.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63" y="1476668"/>
                <a:ext cx="8661474" cy="795026"/>
              </a:xfrm>
              <a:prstGeom prst="rect">
                <a:avLst/>
              </a:prstGeom>
              <a:blipFill rotWithShape="1">
                <a:blip r:embed="rId2"/>
                <a:stretch>
                  <a:fillRect l="-1127" r="-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429815" y="2310603"/>
            <a:ext cx="5862344" cy="4160720"/>
            <a:chOff x="3242905" y="2736285"/>
            <a:chExt cx="5862344" cy="4160720"/>
          </a:xfrm>
        </p:grpSpPr>
        <p:grpSp>
          <p:nvGrpSpPr>
            <p:cNvPr id="5" name="Group 4"/>
            <p:cNvGrpSpPr/>
            <p:nvPr/>
          </p:nvGrpSpPr>
          <p:grpSpPr>
            <a:xfrm>
              <a:off x="3242905" y="2736285"/>
              <a:ext cx="5566026" cy="4160720"/>
              <a:chOff x="3242905" y="2736285"/>
              <a:chExt cx="5566026" cy="4160720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3242905" y="2736285"/>
                <a:ext cx="5566026" cy="4160720"/>
                <a:chOff x="3894090" y="2105880"/>
                <a:chExt cx="5566026" cy="4160720"/>
              </a:xfrm>
            </p:grpSpPr>
            <p:sp>
              <p:nvSpPr>
                <p:cNvPr id="15" name="Isosceles Triangle 14"/>
                <p:cNvSpPr/>
                <p:nvPr/>
              </p:nvSpPr>
              <p:spPr>
                <a:xfrm rot="8205921">
                  <a:off x="4397928" y="4041461"/>
                  <a:ext cx="5062188" cy="2046300"/>
                </a:xfrm>
                <a:prstGeom prst="triangle">
                  <a:avLst>
                    <a:gd name="adj" fmla="val 32334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894090" y="5804935"/>
                      <a:ext cx="45217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i="1" dirty="0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94090" y="5804935"/>
                      <a:ext cx="452175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/>
                    <p:cNvSpPr txBox="1"/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36591" y="2105880"/>
                      <a:ext cx="451469" cy="46166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400" b="0" i="1" dirty="0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/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154007" y="5182098"/>
                      <a:ext cx="463845" cy="46166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080240" y="617468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11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0240" y="617468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13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64543" y="4350344"/>
                    <a:ext cx="59343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9215" y="4350345"/>
                    <a:ext cx="42351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7492307" y="6358018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(not to scale)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7491" y="6425604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SIC_55</a:t>
            </a:r>
          </a:p>
        </p:txBody>
      </p:sp>
    </p:spTree>
    <p:extLst>
      <p:ext uri="{BB962C8B-B14F-4D97-AF65-F5344CB8AC3E}">
        <p14:creationId xmlns:p14="http://schemas.microsoft.com/office/powerpoint/2010/main" val="16292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1476668"/>
                <a:ext cx="4232890" cy="4879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−2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5</m:t>
                          </m:r>
                        </m:e>
                      </m:d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37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  <m:r>
                        <a:rPr lang="en-GB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37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76668"/>
                <a:ext cx="4232890" cy="48798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78232" y="3621023"/>
                <a:ext cx="1549206" cy="820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40</m:t>
                              </m:r>
                            </m:e>
                            <m:sup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000" b="0" i="1" dirty="0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37</m:t>
                              </m:r>
                            </m:e>
                            <m:sup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231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232" y="3621023"/>
                <a:ext cx="1549206" cy="82022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1027039" y="3262129"/>
            <a:ext cx="1752600" cy="1563414"/>
            <a:chOff x="1027039" y="3262129"/>
            <a:chExt cx="1752600" cy="1563414"/>
          </a:xfrm>
        </p:grpSpPr>
        <p:sp>
          <p:nvSpPr>
            <p:cNvPr id="5" name="Isosceles Triangle 4"/>
            <p:cNvSpPr/>
            <p:nvPr/>
          </p:nvSpPr>
          <p:spPr>
            <a:xfrm>
              <a:off x="1408039" y="3262129"/>
              <a:ext cx="1371600" cy="1182414"/>
            </a:xfrm>
            <a:prstGeom prst="triangle">
              <a:avLst>
                <a:gd name="adj" fmla="val 10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027039" y="4287678"/>
                  <a:ext cx="45217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7039" y="4287678"/>
                  <a:ext cx="452175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870930" y="4425433"/>
                  <a:ext cx="52770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37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0930" y="4425433"/>
                  <a:ext cx="527709" cy="40011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641664" y="3505200"/>
                  <a:ext cx="52770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40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1664" y="3505200"/>
                  <a:ext cx="527709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3258671" y="2736285"/>
            <a:ext cx="5550260" cy="4129188"/>
            <a:chOff x="3258671" y="2736285"/>
            <a:chExt cx="5550260" cy="4129188"/>
          </a:xfrm>
        </p:grpSpPr>
        <p:grpSp>
          <p:nvGrpSpPr>
            <p:cNvPr id="24" name="Group 23"/>
            <p:cNvGrpSpPr/>
            <p:nvPr/>
          </p:nvGrpSpPr>
          <p:grpSpPr>
            <a:xfrm>
              <a:off x="3258671" y="2736285"/>
              <a:ext cx="5550260" cy="4129188"/>
              <a:chOff x="3909856" y="2105880"/>
              <a:chExt cx="5550260" cy="4129188"/>
            </a:xfrm>
          </p:grpSpPr>
          <p:sp>
            <p:nvSpPr>
              <p:cNvPr id="28" name="Isosceles Triangle 27"/>
              <p:cNvSpPr/>
              <p:nvPr/>
            </p:nvSpPr>
            <p:spPr>
              <a:xfrm rot="8205921">
                <a:off x="4397928" y="4041461"/>
                <a:ext cx="5062188" cy="2046300"/>
              </a:xfrm>
              <a:prstGeom prst="triangle">
                <a:avLst>
                  <a:gd name="adj" fmla="val 3233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3909856" y="5773403"/>
                    <a:ext cx="45217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𝐴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09856" y="5773403"/>
                    <a:ext cx="452175" cy="461665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𝐶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𝐵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2" name="TextBox 31"/>
          <p:cNvSpPr txBox="1"/>
          <p:nvPr/>
        </p:nvSpPr>
        <p:spPr>
          <a:xfrm>
            <a:off x="7492307" y="635801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350088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1476668"/>
                <a:ext cx="4336508" cy="4887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−2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𝐵</m:t>
                          </m:r>
                        </m:e>
                      </m:func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𝐵</m:t>
                          </m:r>
                        </m:e>
                      </m:func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−5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𝐵</m:t>
                          </m:r>
                        </m:e>
                      </m:func>
                      <m:r>
                        <a:rPr lang="en-GB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−5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76668"/>
                <a:ext cx="4336508" cy="488717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-38509" y="3551406"/>
                <a:ext cx="1810496" cy="8091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16</m:t>
                              </m:r>
                            </m:e>
                            <m:sup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000" b="0" i="1" dirty="0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(−5)</m:t>
                              </m:r>
                            </m:e>
                            <m:sup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231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509" y="3551406"/>
                <a:ext cx="1810496" cy="8091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1823689" y="3313386"/>
            <a:ext cx="2036400" cy="1563414"/>
            <a:chOff x="1823689" y="3313386"/>
            <a:chExt cx="2036400" cy="1563414"/>
          </a:xfrm>
        </p:grpSpPr>
        <p:sp>
          <p:nvSpPr>
            <p:cNvPr id="5" name="Isosceles Triangle 4"/>
            <p:cNvSpPr/>
            <p:nvPr/>
          </p:nvSpPr>
          <p:spPr>
            <a:xfrm>
              <a:off x="1823689" y="3313386"/>
              <a:ext cx="1529125" cy="1182414"/>
            </a:xfrm>
            <a:prstGeom prst="triangle">
              <a:avLst>
                <a:gd name="adj" fmla="val 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3396244" y="4338935"/>
                  <a:ext cx="4638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6244" y="4338935"/>
                  <a:ext cx="463845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286580" y="4476690"/>
                  <a:ext cx="57740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−5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580" y="4476690"/>
                  <a:ext cx="577402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03689" y="3491345"/>
                  <a:ext cx="52770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16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03689" y="3491345"/>
                  <a:ext cx="527709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/>
          <p:cNvGrpSpPr/>
          <p:nvPr/>
        </p:nvGrpSpPr>
        <p:grpSpPr>
          <a:xfrm>
            <a:off x="3274437" y="2736285"/>
            <a:ext cx="5534494" cy="4129188"/>
            <a:chOff x="3274437" y="2736285"/>
            <a:chExt cx="5534494" cy="4129188"/>
          </a:xfrm>
        </p:grpSpPr>
        <p:grpSp>
          <p:nvGrpSpPr>
            <p:cNvPr id="19" name="Group 18"/>
            <p:cNvGrpSpPr/>
            <p:nvPr/>
          </p:nvGrpSpPr>
          <p:grpSpPr>
            <a:xfrm>
              <a:off x="3274437" y="2736285"/>
              <a:ext cx="5534494" cy="4129188"/>
              <a:chOff x="3925622" y="2105880"/>
              <a:chExt cx="5534494" cy="4129188"/>
            </a:xfrm>
          </p:grpSpPr>
          <p:sp>
            <p:nvSpPr>
              <p:cNvPr id="23" name="Isosceles Triangle 22"/>
              <p:cNvSpPr/>
              <p:nvPr/>
            </p:nvSpPr>
            <p:spPr>
              <a:xfrm rot="8205921">
                <a:off x="4397928" y="4041461"/>
                <a:ext cx="5062188" cy="2046300"/>
              </a:xfrm>
              <a:prstGeom prst="triangle">
                <a:avLst>
                  <a:gd name="adj" fmla="val 3233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3925622" y="5773403"/>
                    <a:ext cx="45217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𝐴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25622" y="5773403"/>
                    <a:ext cx="452175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𝐶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𝐵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37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7492307" y="635801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102831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711" y="989652"/>
                <a:ext cx="3898503" cy="51646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𝐶</m:t>
                          </m:r>
                        </m:e>
                      </m:func>
                      <m:r>
                        <a:rPr lang="en-GB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2400" b="0" i="1" smtClean="0">
                                          <a:latin typeface="Cambria Math"/>
                                        </a:rPr>
                                        <m:t>231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40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i="1" dirty="0">
                  <a:latin typeface="Cambria Math"/>
                </a:endParaRPr>
              </a:p>
              <a:p>
                <a:endParaRPr lang="en-GB" sz="2400" i="1" dirty="0">
                  <a:latin typeface="Cambria Math"/>
                </a:endParaRPr>
              </a:p>
              <a:p>
                <a:endParaRPr lang="en-GB" sz="2400" i="1" dirty="0">
                  <a:latin typeface="Cambria Math"/>
                </a:endParaRPr>
              </a:p>
              <a:p>
                <a:endParaRPr lang="en-GB" sz="2400" i="1" dirty="0">
                  <a:latin typeface="Cambria Math"/>
                </a:endParaRPr>
              </a:p>
              <a:p>
                <a:endParaRPr lang="en-GB" sz="24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𝐶</m:t>
                          </m:r>
                        </m:e>
                      </m:func>
                      <m:r>
                        <a:rPr lang="en-GB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1" y="989652"/>
                <a:ext cx="3898503" cy="516468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413715" y="4476690"/>
                <a:ext cx="1572225" cy="7839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20</m:t>
                              </m:r>
                            </m:e>
                            <m:sup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000" b="0" i="1" dirty="0" smtClean="0">
                              <a:latin typeface="Cambria Math"/>
                            </a:rPr>
                            <m:t>−231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=</m:t>
                      </m:r>
                      <m:r>
                        <a:rPr lang="en-GB" sz="2000" b="0" i="1" dirty="0" smtClean="0"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715" y="4476690"/>
                <a:ext cx="1572225" cy="78393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1027039" y="3313386"/>
            <a:ext cx="2517722" cy="1487214"/>
            <a:chOff x="1027039" y="3313386"/>
            <a:chExt cx="2517722" cy="1487214"/>
          </a:xfrm>
        </p:grpSpPr>
        <p:sp>
          <p:nvSpPr>
            <p:cNvPr id="5" name="Isosceles Triangle 4"/>
            <p:cNvSpPr/>
            <p:nvPr/>
          </p:nvSpPr>
          <p:spPr>
            <a:xfrm>
              <a:off x="1408039" y="3313386"/>
              <a:ext cx="1371600" cy="1182414"/>
            </a:xfrm>
            <a:prstGeom prst="triangle">
              <a:avLst>
                <a:gd name="adj" fmla="val 10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027039" y="4338935"/>
                  <a:ext cx="45146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7039" y="4338935"/>
                  <a:ext cx="451469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705942" y="3621023"/>
                  <a:ext cx="838819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dirty="0" smtClean="0">
                                <a:latin typeface="Cambria Math"/>
                              </a:rPr>
                              <m:t>231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5942" y="3621023"/>
                  <a:ext cx="838819" cy="43640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641664" y="3505200"/>
                  <a:ext cx="52770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dirty="0" smtClean="0">
                            <a:latin typeface="Cambria Math"/>
                          </a:rPr>
                          <m:t>20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1664" y="3505200"/>
                  <a:ext cx="527709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/>
          <p:cNvGrpSpPr/>
          <p:nvPr/>
        </p:nvGrpSpPr>
        <p:grpSpPr>
          <a:xfrm>
            <a:off x="3290203" y="2736285"/>
            <a:ext cx="5518728" cy="4144954"/>
            <a:chOff x="3290203" y="2736285"/>
            <a:chExt cx="5518728" cy="4144954"/>
          </a:xfrm>
        </p:grpSpPr>
        <p:grpSp>
          <p:nvGrpSpPr>
            <p:cNvPr id="25" name="Group 24"/>
            <p:cNvGrpSpPr/>
            <p:nvPr/>
          </p:nvGrpSpPr>
          <p:grpSpPr>
            <a:xfrm>
              <a:off x="3290203" y="2736285"/>
              <a:ext cx="5518728" cy="4144954"/>
              <a:chOff x="3941388" y="2105880"/>
              <a:chExt cx="5518728" cy="4144954"/>
            </a:xfrm>
          </p:grpSpPr>
          <p:sp>
            <p:nvSpPr>
              <p:cNvPr id="29" name="Isosceles Triangle 28"/>
              <p:cNvSpPr/>
              <p:nvPr/>
            </p:nvSpPr>
            <p:spPr>
              <a:xfrm rot="8205921">
                <a:off x="4397928" y="4041461"/>
                <a:ext cx="5062188" cy="2046300"/>
              </a:xfrm>
              <a:prstGeom prst="triangle">
                <a:avLst>
                  <a:gd name="adj" fmla="val 3233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941388" y="5789169"/>
                    <a:ext cx="45217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𝐴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1388" y="5789169"/>
                    <a:ext cx="452175" cy="461665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𝐶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𝐵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37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7540746" y="1266307"/>
                <a:ext cx="1607235" cy="675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i="1">
                              <a:latin typeface="Cambria Math"/>
                            </a:rPr>
                            <m:t>𝐵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746" y="1266307"/>
                <a:ext cx="1607235" cy="67512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7492307" y="635801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48943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95727" y="989652"/>
                <a:ext cx="6752547" cy="52557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𝐵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  <m:r>
                            <a:rPr lang="en-GB" sz="2400" i="1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𝐵</m:t>
                              </m:r>
                            </m:e>
                          </m:func>
                          <m:r>
                            <a:rPr lang="en-GB" sz="2400" i="1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231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b="0" i="1" smtClean="0">
                                  <a:latin typeface="Cambria Math"/>
                                </a:rPr>
                                <m:t>37</m:t>
                              </m:r>
                            </m:den>
                          </m:f>
                          <m:r>
                            <a:rPr lang="en-GB" sz="240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231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b="0" i="1" smtClean="0">
                                  <a:latin typeface="Cambria Math"/>
                                </a:rPr>
                                <m:t>−5</m:t>
                              </m:r>
                            </m:den>
                          </m:f>
                          <m:r>
                            <a:rPr lang="en-GB" sz="240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231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b="0" i="1" smtClean="0">
                                  <a:latin typeface="Cambria Math"/>
                                </a:rPr>
                                <m:t>13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i="1">
                                      <a:latin typeface="Cambria Math"/>
                                    </a:rPr>
                                    <m:t>231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i="1">
                                  <a:latin typeface="Cambria Math"/>
                                </a:rPr>
                                <m:t>37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i="1">
                                      <a:latin typeface="Cambria Math"/>
                                    </a:rPr>
                                    <m:t>231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2400" i="1"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i="1">
                                      <a:latin typeface="Cambria Math"/>
                                    </a:rPr>
                                    <m:t>231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i="1">
                                  <a:latin typeface="Cambria Math"/>
                                </a:rPr>
                                <m:t>13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i="1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  <m:d>
                            <m:d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−231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37</m:t>
                                  </m:r>
                                  <m:r>
                                    <a:rPr lang="en-GB" sz="2400" b="0" i="1" smtClean="0">
                                      <a:latin typeface="Cambria Math"/>
                                      <a:ea typeface="Cambria Math"/>
                                    </a:rPr>
                                    <m:t>×5×13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  <m:d>
                            <m:d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/>
                                    </a:rPr>
                                    <m:t>37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GB" sz="2400" i="1" dirty="0">
                  <a:latin typeface="Cambria Math"/>
                </a:endParaRPr>
              </a:p>
              <a:p>
                <a:endParaRPr lang="en-GB" sz="24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−231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65−481+185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−231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−231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727" y="989652"/>
                <a:ext cx="6752547" cy="52557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37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540746" y="1266307"/>
                <a:ext cx="1607235" cy="675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i="1">
                              <a:latin typeface="Cambria Math"/>
                            </a:rPr>
                            <m:t>𝐵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746" y="1266307"/>
                <a:ext cx="1607235" cy="6751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551262" y="2218083"/>
                <a:ext cx="1596719" cy="675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i="1">
                              <a:latin typeface="Cambria Math"/>
                            </a:rPr>
                            <m:t>𝐶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262" y="2218083"/>
                <a:ext cx="1596719" cy="6750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923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5267" y="1405302"/>
                <a:ext cx="6752547" cy="22697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𝐵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  <m:r>
                            <a:rPr lang="en-GB" sz="2400" i="1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𝐵</m:t>
                              </m:r>
                            </m:e>
                          </m:func>
                          <m:r>
                            <a:rPr lang="en-GB" sz="2400" i="1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Was there anything special about the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67" y="1405302"/>
                <a:ext cx="6752547" cy="2269724"/>
              </a:xfrm>
              <a:prstGeom prst="rect">
                <a:avLst/>
              </a:prstGeom>
              <a:blipFill rotWithShape="1">
                <a:blip r:embed="rId2"/>
                <a:stretch>
                  <a:fillRect l="-1444" b="-53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37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134" y="314595"/>
                <a:ext cx="1596847" cy="67505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540746" y="1266307"/>
                <a:ext cx="1607235" cy="675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i="1">
                              <a:latin typeface="Cambria Math"/>
                            </a:rPr>
                            <m:t>𝐵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746" y="1266307"/>
                <a:ext cx="1607235" cy="6751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551262" y="2218083"/>
                <a:ext cx="1596719" cy="675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i="1">
                              <a:latin typeface="Cambria Math"/>
                            </a:rPr>
                            <m:t>𝐶</m:t>
                          </m:r>
                        </m:e>
                      </m:fun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/>
                                </a:rPr>
                                <m:t>231</m:t>
                              </m:r>
                            </m:e>
                          </m:rad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262" y="2218083"/>
                <a:ext cx="1596719" cy="6750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3290203" y="2736285"/>
            <a:ext cx="5518728" cy="4129188"/>
            <a:chOff x="3290203" y="2736285"/>
            <a:chExt cx="5518728" cy="4129188"/>
          </a:xfrm>
        </p:grpSpPr>
        <p:grpSp>
          <p:nvGrpSpPr>
            <p:cNvPr id="25" name="Group 24"/>
            <p:cNvGrpSpPr/>
            <p:nvPr/>
          </p:nvGrpSpPr>
          <p:grpSpPr>
            <a:xfrm>
              <a:off x="3290203" y="2736285"/>
              <a:ext cx="5518728" cy="4129188"/>
              <a:chOff x="3941388" y="2105880"/>
              <a:chExt cx="5518728" cy="4129188"/>
            </a:xfrm>
          </p:grpSpPr>
          <p:sp>
            <p:nvSpPr>
              <p:cNvPr id="29" name="Isosceles Triangle 28"/>
              <p:cNvSpPr/>
              <p:nvPr/>
            </p:nvSpPr>
            <p:spPr>
              <a:xfrm rot="8205921">
                <a:off x="4397928" y="4041461"/>
                <a:ext cx="5062188" cy="2046300"/>
              </a:xfrm>
              <a:prstGeom prst="triangle">
                <a:avLst>
                  <a:gd name="adj" fmla="val 3233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941388" y="5773403"/>
                    <a:ext cx="45217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𝐴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1388" y="5773403"/>
                    <a:ext cx="452175" cy="461665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𝐶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36591" y="2105880"/>
                    <a:ext cx="451469" cy="461665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𝐵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54007" y="5182098"/>
                    <a:ext cx="463845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0240" y="6174680"/>
                  <a:ext cx="423514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2203" y="4350344"/>
                  <a:ext cx="423514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9215" y="4350345"/>
                  <a:ext cx="423514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3" name="TextBox 32"/>
          <p:cNvSpPr txBox="1"/>
          <p:nvPr/>
        </p:nvSpPr>
        <p:spPr>
          <a:xfrm>
            <a:off x="7492307" y="635801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163152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75267" y="1405302"/>
            <a:ext cx="6752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Look at the general case.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305969" y="2736285"/>
            <a:ext cx="5502962" cy="4144954"/>
            <a:chOff x="3957154" y="2105880"/>
            <a:chExt cx="5502962" cy="4144954"/>
          </a:xfrm>
        </p:grpSpPr>
        <p:sp>
          <p:nvSpPr>
            <p:cNvPr id="29" name="Isosceles Triangle 28"/>
            <p:cNvSpPr/>
            <p:nvPr/>
          </p:nvSpPr>
          <p:spPr>
            <a:xfrm rot="8205921">
              <a:off x="4397928" y="4041461"/>
              <a:ext cx="5062188" cy="2046300"/>
            </a:xfrm>
            <a:prstGeom prst="triangle">
              <a:avLst>
                <a:gd name="adj" fmla="val 3233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3957154" y="5789169"/>
                  <a:ext cx="45217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7154" y="5789169"/>
                  <a:ext cx="452175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7736591" y="2105880"/>
                  <a:ext cx="45146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36591" y="2105880"/>
                  <a:ext cx="451469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8154007" y="5182098"/>
                  <a:ext cx="4638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54007" y="5182098"/>
                  <a:ext cx="463845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9828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5267" y="900790"/>
                <a:ext cx="8391642" cy="54200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		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𝐴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𝐵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𝐶</m:t>
                    </m:r>
                    <m:r>
                      <a:rPr lang="en-GB" sz="2400" b="0" i="1" smtClean="0">
                        <a:latin typeface="Cambria Math"/>
                      </a:rPr>
                      <m:t>=180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		 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𝐴</m:t>
                    </m:r>
                    <m:r>
                      <a:rPr lang="en-GB" sz="2400" i="1">
                        <a:latin typeface="Cambria Math"/>
                      </a:rPr>
                      <m:t>+</m:t>
                    </m:r>
                    <m:r>
                      <a:rPr lang="en-GB" sz="2400" i="1">
                        <a:latin typeface="Cambria Math"/>
                      </a:rPr>
                      <m:t>𝐵</m:t>
                    </m:r>
                    <m:r>
                      <a:rPr lang="en-GB" sz="2400" i="1">
                        <a:latin typeface="Cambria Math"/>
                      </a:rPr>
                      <m:t>=180−</m:t>
                    </m:r>
                    <m:r>
                      <a:rPr lang="en-GB" sz="2400" b="0" i="1" smtClean="0">
                        <a:latin typeface="Cambria Math"/>
                      </a:rPr>
                      <m:t>𝐶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	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𝐵</m:t>
                            </m:r>
                          </m:e>
                        </m:d>
                      </m:e>
                    </m:func>
                    <m:r>
                      <a:rPr lang="en-GB" sz="2400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180−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𝐶</m:t>
                            </m:r>
                          </m:e>
                        </m:d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	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r>
                          <a:rPr lang="en-GB" sz="2400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1−</m:t>
                        </m:r>
                        <m:func>
                          <m:func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  <m:func>
                          <m:func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𝐵</m:t>
                            </m:r>
                          </m:e>
                        </m:func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=−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𝐶</m:t>
                        </m:r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	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𝐴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𝐵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=−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𝐶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𝐴</m:t>
                        </m:r>
                      </m:e>
                    </m:func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𝐵</m:t>
                        </m:r>
                      </m:e>
                    </m:func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</a:rPr>
                          <m:t>𝐶</m:t>
                        </m:r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>
                            <a:latin typeface="Cambria Math"/>
                          </a:rPr>
                          <m:t>𝐴</m:t>
                        </m:r>
                      </m:e>
                    </m:func>
                    <m:r>
                      <a:rPr lang="en-GB" sz="2400" i="1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>
                            <a:latin typeface="Cambria Math"/>
                          </a:rPr>
                          <m:t>𝐵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>
                            <a:latin typeface="Cambria Math"/>
                          </a:rPr>
                          <m:t>𝐶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>
                            <a:latin typeface="Cambria Math"/>
                          </a:rPr>
                          <m:t>𝐴</m:t>
                        </m:r>
                      </m:e>
                    </m:func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>
                            <a:latin typeface="Cambria Math"/>
                          </a:rPr>
                          <m:t>𝐵</m:t>
                        </m:r>
                      </m:e>
                    </m:func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>
                            <a:latin typeface="Cambria Math"/>
                          </a:rPr>
                          <m:t>𝐶</m:t>
                        </m:r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So there was nothing special about the triangles (except that they weren’t right-angled).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67" y="900790"/>
                <a:ext cx="8391642" cy="5420010"/>
              </a:xfrm>
              <a:prstGeom prst="rect">
                <a:avLst/>
              </a:prstGeom>
              <a:blipFill rotWithShape="1">
                <a:blip r:embed="rId2"/>
                <a:stretch>
                  <a:fillRect l="-1162" r="-73" b="-16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611093" y="228600"/>
            <a:ext cx="592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Triangle Tan Product and Sum</a:t>
            </a:r>
          </a:p>
        </p:txBody>
      </p:sp>
    </p:spTree>
    <p:extLst>
      <p:ext uri="{BB962C8B-B14F-4D97-AF65-F5344CB8AC3E}">
        <p14:creationId xmlns:p14="http://schemas.microsoft.com/office/powerpoint/2010/main" val="416812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659</Words>
  <Application>Microsoft Office PowerPoint</Application>
  <PresentationFormat>On-screen Show (4:3)</PresentationFormat>
  <Paragraphs>252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Bradley Hand ITC</vt:lpstr>
      <vt:lpstr>Calibri</vt:lpstr>
      <vt:lpstr>Cambria Math</vt:lpstr>
      <vt:lpstr>Comic Sans MS</vt:lpstr>
      <vt:lpstr>Office Theme</vt:lpstr>
      <vt:lpstr>Triangle Tan Product and Sum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 Tunnel</dc:title>
  <dc:creator>John</dc:creator>
  <cp:lastModifiedBy>John Burke</cp:lastModifiedBy>
  <cp:revision>25</cp:revision>
  <cp:lastPrinted>2017-02-17T15:57:30Z</cp:lastPrinted>
  <dcterms:created xsi:type="dcterms:W3CDTF">2016-12-29T18:13:52Z</dcterms:created>
  <dcterms:modified xsi:type="dcterms:W3CDTF">2020-08-05T09:41:29Z</dcterms:modified>
</cp:coreProperties>
</file>